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84" r:id="rId3"/>
    <p:sldId id="386" r:id="rId4"/>
    <p:sldId id="415" r:id="rId5"/>
    <p:sldId id="413" r:id="rId6"/>
    <p:sldId id="396" r:id="rId7"/>
    <p:sldId id="408" r:id="rId8"/>
    <p:sldId id="426" r:id="rId9"/>
    <p:sldId id="409" r:id="rId10"/>
    <p:sldId id="345" r:id="rId11"/>
    <p:sldId id="344" r:id="rId12"/>
    <p:sldId id="414" r:id="rId13"/>
    <p:sldId id="425" r:id="rId14"/>
    <p:sldId id="383" r:id="rId15"/>
    <p:sldId id="356" r:id="rId16"/>
    <p:sldId id="353" r:id="rId17"/>
    <p:sldId id="357" r:id="rId18"/>
    <p:sldId id="358" r:id="rId19"/>
    <p:sldId id="359" r:id="rId20"/>
    <p:sldId id="360" r:id="rId21"/>
    <p:sldId id="362" r:id="rId22"/>
    <p:sldId id="363" r:id="rId23"/>
    <p:sldId id="361" r:id="rId24"/>
    <p:sldId id="364" r:id="rId25"/>
    <p:sldId id="422" r:id="rId26"/>
    <p:sldId id="314" r:id="rId27"/>
    <p:sldId id="369" r:id="rId28"/>
    <p:sldId id="423" r:id="rId29"/>
    <p:sldId id="371" r:id="rId30"/>
    <p:sldId id="267" r:id="rId31"/>
    <p:sldId id="317" r:id="rId32"/>
    <p:sldId id="318" r:id="rId33"/>
    <p:sldId id="381" r:id="rId34"/>
    <p:sldId id="269" r:id="rId35"/>
    <p:sldId id="321" r:id="rId36"/>
    <p:sldId id="401" r:id="rId37"/>
    <p:sldId id="400" r:id="rId38"/>
    <p:sldId id="397" r:id="rId39"/>
    <p:sldId id="326" r:id="rId40"/>
    <p:sldId id="424" r:id="rId41"/>
    <p:sldId id="271" r:id="rId42"/>
    <p:sldId id="393" r:id="rId43"/>
    <p:sldId id="402" r:id="rId44"/>
    <p:sldId id="395" r:id="rId45"/>
    <p:sldId id="305" r:id="rId46"/>
    <p:sldId id="403" r:id="rId47"/>
    <p:sldId id="331" r:id="rId48"/>
    <p:sldId id="332"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4472C4"/>
    <a:srgbClr val="3273A3"/>
    <a:srgbClr val="9AE0F9"/>
    <a:srgbClr val="88F1FC"/>
    <a:srgbClr val="9AC0EA"/>
    <a:srgbClr val="FFD479"/>
    <a:srgbClr val="FFD78E"/>
    <a:srgbClr val="FFDD9C"/>
    <a:srgbClr val="3193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02" autoAdjust="0"/>
    <p:restoredTop sz="75238" autoAdjust="0"/>
  </p:normalViewPr>
  <p:slideViewPr>
    <p:cSldViewPr>
      <p:cViewPr varScale="1">
        <p:scale>
          <a:sx n="122" d="100"/>
          <a:sy n="122" d="100"/>
        </p:scale>
        <p:origin x="1266" y="96"/>
      </p:cViewPr>
      <p:guideLst>
        <p:guide orient="horz" pos="2160"/>
        <p:guide pos="3931"/>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a:t>
            </a:fld>
            <a:endParaRPr lang="zh-CN" altLang="en-US"/>
          </a:p>
        </p:txBody>
      </p:sp>
    </p:spTree>
    <p:extLst>
      <p:ext uri="{BB962C8B-B14F-4D97-AF65-F5344CB8AC3E}">
        <p14:creationId xmlns:p14="http://schemas.microsoft.com/office/powerpoint/2010/main" val="1042303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294344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260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805187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2901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64730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a:t>
            </a:fld>
            <a:endParaRPr lang="zh-CN" altLang="en-US"/>
          </a:p>
        </p:txBody>
      </p:sp>
    </p:spTree>
    <p:extLst>
      <p:ext uri="{BB962C8B-B14F-4D97-AF65-F5344CB8AC3E}">
        <p14:creationId xmlns:p14="http://schemas.microsoft.com/office/powerpoint/2010/main" val="528699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3354793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1018910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3389452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3222160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a:t>
            </a:fld>
            <a:endParaRPr lang="zh-CN" altLang="en-US"/>
          </a:p>
        </p:txBody>
      </p:sp>
    </p:spTree>
    <p:extLst>
      <p:ext uri="{BB962C8B-B14F-4D97-AF65-F5344CB8AC3E}">
        <p14:creationId xmlns:p14="http://schemas.microsoft.com/office/powerpoint/2010/main" val="2667944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1369207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34</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35</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3454456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429461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1348834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264388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029254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042715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29479865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400699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412115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500631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3102696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2021/7/6</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2021/7/6</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2021/7/6</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2021/7/6</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2021/7/6</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2021/7/6</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2021/7/6</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2021/7/6</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2021/7/6</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2021/7/6</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2021/7/6</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6.crdownload"/><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2" Type="http://schemas.openxmlformats.org/officeDocument/2006/relationships/image" Target="../media/image33.png"/><Relationship Id="rId17" Type="http://schemas.openxmlformats.org/officeDocument/2006/relationships/image" Target="../media/image79.png"/><Relationship Id="rId2" Type="http://schemas.openxmlformats.org/officeDocument/2006/relationships/notesSlide" Target="../notesSlides/notesSlide1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0.gif"/><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010.png"/><Relationship Id="rId4" Type="http://schemas.openxmlformats.org/officeDocument/2006/relationships/image" Target="../media/image9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36.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63.png"/><Relationship Id="rId12"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51.png"/><Relationship Id="rId11" Type="http://schemas.openxmlformats.org/officeDocument/2006/relationships/image" Target="../media/image121.png"/><Relationship Id="rId5" Type="http://schemas.openxmlformats.org/officeDocument/2006/relationships/image" Target="../media/image341.png"/><Relationship Id="rId10" Type="http://schemas.openxmlformats.org/officeDocument/2006/relationships/image" Target="../media/image120.png"/><Relationship Id="rId9"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4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6.png"/><Relationship Id="rId7" Type="http://schemas.openxmlformats.org/officeDocument/2006/relationships/image" Target="../media/image480.png"/><Relationship Id="rId12"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70.png"/><Relationship Id="rId11" Type="http://schemas.openxmlformats.org/officeDocument/2006/relationships/image" Target="../media/image131.png"/><Relationship Id="rId5" Type="http://schemas.openxmlformats.org/officeDocument/2006/relationships/image" Target="../media/image460.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l.acm.org/doi/10.1016/j.jvcir.2007.01.005"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hyperlink" Target="https://zhuanlan.zhihu.com/p/49536480" TargetMode="External"/><Relationship Id="rId5" Type="http://schemas.openxmlformats.org/officeDocument/2006/relationships/hyperlink" Target="https://zhuanlan.zhihu.com/p/48737753" TargetMode="External"/><Relationship Id="rId4" Type="http://schemas.openxmlformats.org/officeDocument/2006/relationships/hyperlink" Target="https://dl.acm.org/doi/10.1145/2601097.260115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基于物理的流体模拟入门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dirty="0">
                <a:solidFill>
                  <a:srgbClr val="3193CF"/>
                </a:solidFill>
                <a:latin typeface="微软雅黑" panose="020B0503020204020204" pitchFamily="34" charset="-122"/>
                <a:ea typeface="微软雅黑" panose="020B0503020204020204" pitchFamily="34" charset="-122"/>
              </a:rPr>
              <a:t>公共技术组</a:t>
            </a:r>
            <a:endParaRPr lang="en-US" altLang="zh-CN" b="1" dirty="0">
              <a:solidFill>
                <a:srgbClr val="3193CF"/>
              </a:solidFill>
              <a:latin typeface="微软雅黑" panose="020B0503020204020204" pitchFamily="34" charset="-122"/>
              <a:ea typeface="微软雅黑" panose="020B0503020204020204" pitchFamily="34" charset="-122"/>
            </a:endParaRPr>
          </a:p>
          <a:p>
            <a:r>
              <a:rPr lang="en-US" altLang="zh-CN" b="1" dirty="0">
                <a:solidFill>
                  <a:srgbClr val="3193CF"/>
                </a:solidFill>
                <a:latin typeface="微软雅黑" panose="020B0503020204020204" pitchFamily="34" charset="-122"/>
                <a:ea typeface="微软雅黑" panose="020B0503020204020204" pitchFamily="34" charset="-122"/>
              </a:rPr>
              <a:t>2021.7</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71170" y="3730178"/>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71170" y="3730178"/>
                <a:ext cx="1110176" cy="461665"/>
              </a:xfrm>
              <a:prstGeom prst="rect">
                <a:avLst/>
              </a:prstGeom>
              <a:blipFill>
                <a:blip r:embed="rId4"/>
                <a:stretch>
                  <a:fillRect b="-9211"/>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B396FCC-485E-47CA-B8AE-E4B9BEC6C41C}"/>
              </a:ext>
            </a:extLst>
          </p:cNvPr>
          <p:cNvGrpSpPr/>
          <p:nvPr/>
        </p:nvGrpSpPr>
        <p:grpSpPr>
          <a:xfrm>
            <a:off x="8007649" y="2243140"/>
            <a:ext cx="2081212" cy="1758154"/>
            <a:chOff x="8007649" y="2243140"/>
            <a:chExt cx="2081212" cy="1758154"/>
          </a:xfrm>
        </p:grpSpPr>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4"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dirty="0">
                <a:solidFill>
                  <a:schemeClr val="accent3"/>
                </a:solidFill>
              </a:rPr>
              <a:t>NS</a:t>
            </a:r>
            <a:r>
              <a:rPr kumimoji="1" lang="zh-CN" altLang="en-US" dirty="0">
                <a:solidFill>
                  <a:schemeClr val="accent3"/>
                </a:solidFill>
              </a:rPr>
              <a:t>方程的推导</a:t>
            </a:r>
            <a:endParaRPr kumimoji="1" lang="en-US" altLang="zh-CN" dirty="0">
              <a:solidFill>
                <a:schemeClr val="accent3"/>
              </a:solidFill>
            </a:endParaRPr>
          </a:p>
          <a:p>
            <a:pPr lvl="1"/>
            <a:r>
              <a:rPr kumimoji="1" lang="en-US" altLang="zh-CN" b="1" dirty="0">
                <a:solidFill>
                  <a:schemeClr val="accent1"/>
                </a:solidFill>
              </a:rPr>
              <a:t>NS</a:t>
            </a:r>
            <a:r>
              <a:rPr kumimoji="1" lang="zh-CN" altLang="en-US" b="1" dirty="0">
                <a:solidFill>
                  <a:schemeClr val="accent1"/>
                </a:solidFill>
              </a:rPr>
              <a:t>方程求解</a:t>
            </a:r>
            <a:endParaRPr kumimoji="1" lang="en-US" altLang="zh-CN" b="1" dirty="0">
              <a:solidFill>
                <a:schemeClr val="accent1"/>
              </a:solidFill>
            </a:endParaRPr>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307372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方程求解</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2F3EC14-D6AE-4D91-8AD9-2BB8BC89EDA8}"/>
                  </a:ext>
                </a:extLst>
              </p:cNvPr>
              <p:cNvSpPr/>
              <p:nvPr/>
            </p:nvSpPr>
            <p:spPr>
              <a:xfrm>
                <a:off x="5396759" y="2252099"/>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22F3EC14-D6AE-4D91-8AD9-2BB8BC89EDA8}"/>
                  </a:ext>
                </a:extLst>
              </p:cNvPr>
              <p:cNvSpPr>
                <a:spLocks noRot="1" noChangeAspect="1" noMove="1" noResize="1" noEditPoints="1" noAdjustHandles="1" noChangeArrowheads="1" noChangeShapeType="1" noTextEdit="1"/>
              </p:cNvSpPr>
              <p:nvPr/>
            </p:nvSpPr>
            <p:spPr>
              <a:xfrm>
                <a:off x="5396759" y="2252099"/>
                <a:ext cx="2490022" cy="2031325"/>
              </a:xfrm>
              <a:prstGeom prst="rect">
                <a:avLst/>
              </a:prstGeom>
              <a:blipFill>
                <a:blip r:embed="rId3"/>
                <a:stretch>
                  <a:fillRect l="-1217" t="-1190" r="-243" b="-3274"/>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82BE719-AC95-448E-9538-27FB8398206D}"/>
                  </a:ext>
                </a:extLst>
              </p:cNvPr>
              <p:cNvSpPr/>
              <p:nvPr/>
            </p:nvSpPr>
            <p:spPr>
              <a:xfrm>
                <a:off x="1199456" y="4653136"/>
                <a:ext cx="6996659" cy="584775"/>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p:spPr>
            <p:style>
              <a:lnRef idx="1">
                <a:schemeClr val="accent5"/>
              </a:lnRef>
              <a:fillRef idx="2">
                <a:schemeClr val="accent5"/>
              </a:fillRef>
              <a:effectRef idx="1">
                <a:schemeClr val="accent5"/>
              </a:effectRef>
              <a:fontRef idx="minor">
                <a:schemeClr val="dk1"/>
              </a:fontRef>
            </p:style>
            <p:txBody>
              <a:bodyPr wrap="none">
                <a:spAutoFit/>
              </a:bodyPr>
              <a:lstStyle/>
              <a:p>
                <a:r>
                  <a:rPr lang="zh-CN" altLang="en-US" sz="3200" dirty="0">
                    <a:latin typeface="微软雅黑 Light" panose="020B0502040204020203" pitchFamily="34" charset="-122"/>
                    <a:ea typeface="微软雅黑 Light" panose="020B0502040204020203" pitchFamily="34" charset="-122"/>
                  </a:rPr>
                  <a:t>求解目标：</a:t>
                </a:r>
                <a:r>
                  <a:rPr lang="zh-CN" altLang="en-US" sz="3200" dirty="0">
                    <a:solidFill>
                      <a:srgbClr val="C00000"/>
                    </a:solidFill>
                    <a:latin typeface="微软雅黑 Light" panose="020B0502040204020203" pitchFamily="34" charset="-122"/>
                    <a:ea typeface="微软雅黑 Light" panose="020B0502040204020203" pitchFamily="34" charset="-122"/>
                  </a:rPr>
                  <a:t>下一个时间步长</a:t>
                </a:r>
                <a:r>
                  <a:rPr lang="zh-CN" altLang="en-US" sz="3200" dirty="0">
                    <a:latin typeface="微软雅黑 Light" panose="020B0502040204020203" pitchFamily="34" charset="-122"/>
                    <a:ea typeface="微软雅黑 Light" panose="020B0502040204020203" pitchFamily="34" charset="-122"/>
                  </a:rPr>
                  <a:t>的</a:t>
                </a:r>
                <a:r>
                  <a:rPr lang="zh-CN" altLang="en-US" sz="3200" dirty="0">
                    <a:solidFill>
                      <a:srgbClr val="C00000"/>
                    </a:solidFill>
                    <a:latin typeface="微软雅黑 Light" panose="020B0502040204020203" pitchFamily="34" charset="-122"/>
                    <a:ea typeface="微软雅黑 Light" panose="020B0502040204020203" pitchFamily="34" charset="-122"/>
                  </a:rPr>
                  <a:t>速度场</a:t>
                </a:r>
                <a14:m>
                  <m:oMath xmlns:m="http://schemas.openxmlformats.org/officeDocument/2006/math">
                    <m:acc>
                      <m:accPr>
                        <m:chr m:val="⃗"/>
                        <m:ctrlPr>
                          <a:rPr lang="en-US" altLang="zh-CN" sz="3200" i="1" smtClean="0">
                            <a:solidFill>
                              <a:srgbClr val="C00000"/>
                            </a:solidFill>
                            <a:latin typeface="Cambria Math" panose="02040503050406030204" pitchFamily="18" charset="0"/>
                          </a:rPr>
                        </m:ctrlPr>
                      </m:accPr>
                      <m:e>
                        <m:r>
                          <a:rPr lang="en-US" altLang="zh-CN" sz="3200" i="1">
                            <a:solidFill>
                              <a:srgbClr val="C00000"/>
                            </a:solidFill>
                            <a:latin typeface="Cambria Math" panose="02040503050406030204" pitchFamily="18" charset="0"/>
                          </a:rPr>
                          <m:t>𝑢</m:t>
                        </m:r>
                      </m:e>
                    </m:acc>
                  </m:oMath>
                </a14:m>
                <a:endParaRPr lang="en-US" altLang="zh-CN" sz="3200" dirty="0">
                  <a:latin typeface="微软雅黑 Light" panose="020B0502040204020203" pitchFamily="34" charset="-122"/>
                  <a:ea typeface="微软雅黑 Light" panose="020B0502040204020203" pitchFamily="34" charset="-122"/>
                </a:endParaRPr>
              </a:p>
            </p:txBody>
          </p:sp>
        </mc:Choice>
        <mc:Fallback xmlns="">
          <p:sp>
            <p:nvSpPr>
              <p:cNvPr id="7" name="矩形 6">
                <a:extLst>
                  <a:ext uri="{FF2B5EF4-FFF2-40B4-BE49-F238E27FC236}">
                    <a16:creationId xmlns:a16="http://schemas.microsoft.com/office/drawing/2014/main" id="{982BE719-AC95-448E-9538-27FB8398206D}"/>
                  </a:ext>
                </a:extLst>
              </p:cNvPr>
              <p:cNvSpPr>
                <a:spLocks noRot="1" noChangeAspect="1" noMove="1" noResize="1" noEditPoints="1" noAdjustHandles="1" noChangeArrowheads="1" noChangeShapeType="1" noTextEdit="1"/>
              </p:cNvSpPr>
              <p:nvPr/>
            </p:nvSpPr>
            <p:spPr>
              <a:xfrm>
                <a:off x="1199456" y="4653136"/>
                <a:ext cx="6996659" cy="584775"/>
              </a:xfrm>
              <a:prstGeom prst="rect">
                <a:avLst/>
              </a:prstGeom>
              <a:blipFill>
                <a:blip r:embed="rId4"/>
                <a:stretch>
                  <a:fillRect l="-2263" t="-12371" b="-32990"/>
                </a:stretch>
              </a:blipFill>
              <a:ln/>
            </p:spPr>
            <p:txBody>
              <a:bodyPr/>
              <a:lstStyle/>
              <a:p>
                <a:r>
                  <a:rPr lang="zh-CN" altLang="en-US">
                    <a:noFill/>
                  </a:rPr>
                  <a:t> </a:t>
                </a:r>
              </a:p>
            </p:txBody>
          </p:sp>
        </mc:Fallback>
      </mc:AlternateContent>
      <p:pic>
        <p:nvPicPr>
          <p:cNvPr id="8" name="图片 7" descr="图片包含 游戏机, 运动&#10;&#10;描述已自动生成">
            <a:extLst>
              <a:ext uri="{FF2B5EF4-FFF2-40B4-BE49-F238E27FC236}">
                <a16:creationId xmlns:a16="http://schemas.microsoft.com/office/drawing/2014/main" id="{3AA8C4D7-D3C5-415E-A18F-C4A605390E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9628" y="2227107"/>
            <a:ext cx="3517681" cy="3917856"/>
          </a:xfrm>
          <a:prstGeom prst="rect">
            <a:avLst/>
          </a:prstGeom>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7CE27D-67D4-4410-AD22-85DFCAE85F12}"/>
                  </a:ext>
                </a:extLst>
              </p:cNvPr>
              <p:cNvSpPr/>
              <p:nvPr/>
            </p:nvSpPr>
            <p:spPr>
              <a:xfrm>
                <a:off x="1199456" y="2060848"/>
                <a:ext cx="4197303" cy="10152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𝐷</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𝑢</m:t>
                              </m:r>
                            </m:e>
                          </m:acc>
                        </m:num>
                        <m:den>
                          <m:r>
                            <a:rPr lang="en-US" altLang="zh-CN" sz="2800" i="1">
                              <a:latin typeface="Cambria Math" panose="02040503050406030204" pitchFamily="18" charset="0"/>
                            </a:rPr>
                            <m:t>𝐷𝑡</m:t>
                          </m:r>
                        </m:den>
                      </m:f>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f>
                        <m:fPr>
                          <m:ctrlPr>
                            <a:rPr lang="en-US" altLang="zh-CN" sz="2800" i="1">
                              <a:latin typeface="Cambria Math" panose="02040503050406030204" pitchFamily="18" charset="0"/>
                              <a:ea typeface="Cambria Math" panose="02040503050406030204" pitchFamily="18" charset="0"/>
                            </a:rPr>
                          </m:ctrlPr>
                        </m:fPr>
                        <m:num>
                          <m:r>
                            <a:rPr lang="en-US" altLang="zh-CN" sz="2800" i="1">
                              <a:latin typeface="Cambria Math" panose="02040503050406030204" pitchFamily="18" charset="0"/>
                              <a:ea typeface="Cambria Math" panose="02040503050406030204" pitchFamily="18" charset="0"/>
                            </a:rPr>
                            <m:t>1</m:t>
                          </m:r>
                        </m:num>
                        <m:den>
                          <m:r>
                            <a:rPr lang="zh-CN" altLang="en-US" sz="2800" i="1">
                              <a:latin typeface="Cambria Math" panose="02040503050406030204" pitchFamily="18" charset="0"/>
                              <a:ea typeface="Cambria Math" panose="02040503050406030204" pitchFamily="18" charset="0"/>
                            </a:rPr>
                            <m:t>𝜌</m:t>
                          </m:r>
                        </m:den>
                      </m:f>
                      <m:r>
                        <m:rPr>
                          <m:sty m:val="p"/>
                        </m:rP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𝑝</m:t>
                      </m:r>
                      <m:r>
                        <a:rPr lang="en-US" altLang="zh-CN" sz="2800" i="1">
                          <a:latin typeface="Cambria Math" panose="02040503050406030204" pitchFamily="18" charset="0"/>
                          <a:ea typeface="Cambria Math" panose="02040503050406030204" pitchFamily="18" charset="0"/>
                        </a:rPr>
                        <m:t> +</m:t>
                      </m:r>
                      <m:r>
                        <a:rPr lang="en-US" altLang="zh-CN" sz="2800" i="1">
                          <a:latin typeface="Cambria Math" panose="02040503050406030204" pitchFamily="18" charset="0"/>
                          <a:ea typeface="Cambria Math" panose="02040503050406030204" pitchFamily="18" charset="0"/>
                        </a:rPr>
                        <m:t>𝑣</m:t>
                      </m:r>
                      <m:sSup>
                        <m:sSupPr>
                          <m:ctrlPr>
                            <a:rPr lang="en-US" altLang="zh-CN" sz="2800" i="1">
                              <a:latin typeface="Cambria Math" panose="02040503050406030204" pitchFamily="18" charset="0"/>
                              <a:ea typeface="Cambria Math" panose="02040503050406030204" pitchFamily="18" charset="0"/>
                            </a:rPr>
                          </m:ctrlPr>
                        </m:sSupPr>
                        <m:e>
                          <m:r>
                            <m:rPr>
                              <m:sty m:val="p"/>
                            </m:rPr>
                            <a:rPr lang="en-US" altLang="zh-CN" sz="2800" i="1">
                              <a:latin typeface="Cambria Math" panose="02040503050406030204" pitchFamily="18" charset="0"/>
                              <a:ea typeface="Cambria Math" panose="02040503050406030204" pitchFamily="18" charset="0"/>
                            </a:rPr>
                            <m:t>∇</m:t>
                          </m:r>
                        </m:e>
                        <m:sup>
                          <m:r>
                            <a:rPr lang="en-US" altLang="zh-CN" sz="2800" i="1">
                              <a:latin typeface="Cambria Math" panose="02040503050406030204" pitchFamily="18" charset="0"/>
                              <a:ea typeface="Cambria Math" panose="02040503050406030204" pitchFamily="18" charset="0"/>
                            </a:rPr>
                            <m:t>2</m:t>
                          </m:r>
                        </m:sup>
                      </m:sSup>
                      <m:acc>
                        <m:accPr>
                          <m:chr m:val="⃗"/>
                          <m:ctrlPr>
                            <a:rPr lang="zh-CN" altLang="en-US"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𝑔</m:t>
                          </m:r>
                        </m:e>
                      </m:acc>
                    </m:oMath>
                  </m:oMathPara>
                </a14:m>
                <a:endParaRPr lang="en-US" altLang="zh-CN" sz="2800" dirty="0"/>
              </a:p>
            </p:txBody>
          </p:sp>
        </mc:Choice>
        <mc:Fallback xmlns="">
          <p:sp>
            <p:nvSpPr>
              <p:cNvPr id="9" name="矩形 8">
                <a:extLst>
                  <a:ext uri="{FF2B5EF4-FFF2-40B4-BE49-F238E27FC236}">
                    <a16:creationId xmlns:a16="http://schemas.microsoft.com/office/drawing/2014/main" id="{0F7CE27D-67D4-4410-AD22-85DFCAE85F12}"/>
                  </a:ext>
                </a:extLst>
              </p:cNvPr>
              <p:cNvSpPr>
                <a:spLocks noRot="1" noChangeAspect="1" noMove="1" noResize="1" noEditPoints="1" noAdjustHandles="1" noChangeArrowheads="1" noChangeShapeType="1" noTextEdit="1"/>
              </p:cNvSpPr>
              <p:nvPr/>
            </p:nvSpPr>
            <p:spPr>
              <a:xfrm>
                <a:off x="1199456" y="2060848"/>
                <a:ext cx="4197303" cy="101521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17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r>
                  <a:rPr lang="en-US" altLang="zh-CN" dirty="0"/>
                  <a:t>KDE</a:t>
                </a:r>
                <a:r>
                  <a:rPr lang="zh-CN" altLang="en-US" dirty="0"/>
                  <a:t>）</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pPr marL="0" indent="0">
                  <a:buNone/>
                </a:pPr>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b="0" i="1" smtClean="0">
                            <a:latin typeface="Cambria Math" panose="02040503050406030204" pitchFamily="18" charset="0"/>
                          </a:rPr>
                          <m:t>𝐷</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050986" y="283363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050986" y="283363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a:stCxn id="79" idx="2"/>
          </p:cNvCxnSpPr>
          <p:nvPr/>
        </p:nvCxnSpPr>
        <p:spPr>
          <a:xfrm rot="5400000">
            <a:off x="5579472" y="2211769"/>
            <a:ext cx="1060951" cy="1755973"/>
          </a:xfrm>
          <a:prstGeom prst="bentConnector2">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6547748" y="1876721"/>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6547748" y="1876721"/>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5231959" y="2038001"/>
            <a:ext cx="1181991"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5615" cy="1008000"/>
            <a:chOff x="1083685" y="3453686"/>
            <a:chExt cx="8625615"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84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7909300"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805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4095"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23256"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3358890"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up)">
                                      <p:cBhvr>
                                        <p:cTn id="31" dur="500"/>
                                        <p:tgtEl>
                                          <p:spTgt spid="27"/>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barn(inVertical)">
                                      <p:cBhvr>
                                        <p:cTn id="39" dur="500"/>
                                        <p:tgtEl>
                                          <p:spTgt spid="28"/>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m:rPr>
                              <m:sty m:val="p"/>
                            </m:rPr>
                            <a:rPr lang="en-US" altLang="zh-CN" i="1">
                              <a:latin typeface="Cambria Math" panose="02040503050406030204" pitchFamily="18" charset="0"/>
                            </a:rPr>
                            <m:t>D</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b="0" i="1" smtClean="0">
                              <a:solidFill>
                                <a:schemeClr val="tx1"/>
                              </a:solidFill>
                              <a:latin typeface="Cambria Math" panose="02040503050406030204" pitchFamily="18" charset="0"/>
                            </a:rPr>
                            <m:t>𝐷</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4"/>
                <a:stretch>
                  <a:fillRect b="-192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535161"/>
            <a:ext cx="5249389" cy="1423284"/>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501732" y="1830403"/>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501732" y="1830403"/>
                <a:ext cx="2832057" cy="638765"/>
              </a:xfrm>
              <a:prstGeom prst="rect">
                <a:avLst/>
              </a:prstGeom>
              <a:blipFill>
                <a:blip r:embed="rId12"/>
                <a:stretch>
                  <a:fillRect/>
                </a:stretch>
              </a:blipFill>
              <a:ln w="254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
                      <m:sSubPr>
                        <m:ctrlPr>
                          <a:rPr lang="en-US" altLang="zh-CN" i="1">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507372"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507372"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63752" y="2852936"/>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521743"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521743"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𝑎</m:t>
                        </m:r>
                      </m:e>
                    </m:acc>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710E581-6952-42E9-9419-D49073705A4F}"/>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7710E581-6952-42E9-9419-D49073705A4F}"/>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4"/>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a:xfrm>
                <a:off x="5015880" y="2278380"/>
                <a:ext cx="5181600" cy="4351338"/>
              </a:xfrm>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xfrm>
                <a:off x="5015880" y="2278380"/>
                <a:ext cx="5181600" cy="4351338"/>
              </a:xfrm>
              <a:blipFill>
                <a:blip r:embed="rId4"/>
                <a:stretch>
                  <a:fillRect l="-1647" t="-13725" b="-18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12CCF99-8A6C-4DC5-80C1-D6B153D71F24}"/>
                  </a:ext>
                </a:extLst>
              </p:cNvPr>
              <p:cNvSpPr/>
              <p:nvPr/>
            </p:nvSpPr>
            <p:spPr>
              <a:xfrm>
                <a:off x="8688288" y="1825625"/>
                <a:ext cx="2832057" cy="638765"/>
              </a:xfrm>
              <a:prstGeom prst="rect">
                <a:avLst/>
              </a:prstGeom>
              <a:noFill/>
              <a:ln w="25400"/>
            </p:spPr>
            <p:style>
              <a:lnRef idx="2">
                <a:schemeClr val="accent6"/>
              </a:lnRef>
              <a:fillRef idx="1">
                <a:schemeClr val="lt1"/>
              </a:fillRef>
              <a:effectRef idx="0">
                <a:schemeClr val="accent6"/>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10" name="矩形 9">
                <a:extLst>
                  <a:ext uri="{FF2B5EF4-FFF2-40B4-BE49-F238E27FC236}">
                    <a16:creationId xmlns:a16="http://schemas.microsoft.com/office/drawing/2014/main" id="{F12CCF99-8A6C-4DC5-80C1-D6B153D71F24}"/>
                  </a:ext>
                </a:extLst>
              </p:cNvPr>
              <p:cNvSpPr>
                <a:spLocks noRot="1" noChangeAspect="1" noMove="1" noResize="1" noEditPoints="1" noAdjustHandles="1" noChangeArrowheads="1" noChangeShapeType="1" noTextEdit="1"/>
              </p:cNvSpPr>
              <p:nvPr/>
            </p:nvSpPr>
            <p:spPr>
              <a:xfrm>
                <a:off x="8688288" y="1825625"/>
                <a:ext cx="2832057" cy="638765"/>
              </a:xfrm>
              <a:prstGeom prst="rect">
                <a:avLst/>
              </a:prstGeom>
              <a:blipFill>
                <a:blip r:embed="rId5"/>
                <a:stretch>
                  <a:fillRect/>
                </a:stretch>
              </a:blipFill>
              <a:ln w="25400"/>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5"/>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p:txBody>
      </p:sp>
    </p:spTree>
    <p:extLst>
      <p:ext uri="{BB962C8B-B14F-4D97-AF65-F5344CB8AC3E}">
        <p14:creationId xmlns:p14="http://schemas.microsoft.com/office/powerpoint/2010/main" val="4119744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4"/>
                <a:ext cx="10515600" cy="3619599"/>
              </a:xfrm>
            </p:spPr>
            <p:txBody>
              <a:bodyPr>
                <a:noAutofit/>
              </a:bodyPr>
              <a:lstStyle/>
              <a:p>
                <a:r>
                  <a:rPr lang="zh-CN" altLang="en-US" sz="2400" dirty="0">
                    <a:latin typeface="Cambria Math" panose="02040503050406030204" pitchFamily="18" charset="0"/>
                    <a:ea typeface="微软雅黑" panose="020B0503020204020204" pitchFamily="34" charset="-122"/>
                  </a:rPr>
                  <a:t>受力分析</a:t>
                </a:r>
                <a:endParaRPr lang="en-US" altLang="zh-CN" sz="2400" dirty="0">
                  <a:latin typeface="Cambria Math" panose="02040503050406030204" pitchFamily="18" charset="0"/>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𝑖𝑛𝑡𝑒𝑟𝑛𝑎𝑙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如流体内部的粘滞力</a:t>
                </a:r>
                <a:r>
                  <a:rPr lang="en-US" altLang="zh-CN" sz="2000" dirty="0">
                    <a:latin typeface="微软雅黑" panose="020B0503020204020204" pitchFamily="34" charset="-122"/>
                    <a:ea typeface="微软雅黑" panose="020B0503020204020204" pitchFamily="34" charset="-122"/>
                  </a:rPr>
                  <a:t>(Viscosity)</a:t>
                </a:r>
                <a:r>
                  <a:rPr lang="zh-CN" altLang="en-US" sz="2000" dirty="0">
                    <a:latin typeface="微软雅黑" panose="020B0503020204020204" pitchFamily="34" charset="-122"/>
                    <a:ea typeface="微软雅黑" panose="020B0503020204020204" pitchFamily="34" charset="-122"/>
                  </a:rPr>
                  <a:t>、压力</a:t>
                </a:r>
                <a:r>
                  <a:rPr lang="en-US" altLang="zh-CN" sz="2000" dirty="0">
                    <a:latin typeface="微软雅黑" panose="020B0503020204020204" pitchFamily="34" charset="-122"/>
                    <a:ea typeface="微软雅黑" panose="020B0503020204020204" pitchFamily="34" charset="-122"/>
                  </a:rPr>
                  <a:t>(Pressure)</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acc>
                          <m:accPr>
                            <m:chr m:val="⃗"/>
                            <m:ctrlPr>
                              <a:rPr lang="en-US" altLang="zh-CN" sz="2000" i="1" smtClean="0">
                                <a:latin typeface="Cambria Math" panose="02040503050406030204" pitchFamily="18" charset="0"/>
                                <a:ea typeface="微软雅黑" panose="020B0503020204020204" pitchFamily="34" charset="-122"/>
                              </a:rPr>
                            </m:ctrlPr>
                          </m:accPr>
                          <m:e>
                            <m:r>
                              <a:rPr lang="en-US" altLang="zh-CN" sz="2000" b="0" i="1" smtClean="0">
                                <a:latin typeface="Cambria Math" panose="02040503050406030204" pitchFamily="18" charset="0"/>
                                <a:ea typeface="微软雅黑" panose="020B0503020204020204" pitchFamily="34" charset="-122"/>
                              </a:rPr>
                              <m:t>𝐹</m:t>
                            </m:r>
                          </m:e>
                        </m:acc>
                      </m:e>
                      <m:sub>
                        <m:r>
                          <a:rPr lang="en-US" altLang="zh-CN" sz="2000" b="0" i="1" smtClean="0">
                            <a:latin typeface="Cambria Math" panose="02040503050406030204" pitchFamily="18" charset="0"/>
                            <a:ea typeface="微软雅黑" panose="020B0503020204020204" pitchFamily="34" charset="-122"/>
                          </a:rPr>
                          <m:t>𝑒𝑥𝑡𝑒𝑟𝑛𝑎𝑙</m:t>
                        </m:r>
                      </m:sub>
                    </m:sSub>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如重力</a:t>
                </a:r>
                <a:r>
                  <a:rPr lang="en-US" altLang="zh-CN" sz="2000" dirty="0">
                    <a:latin typeface="微软雅黑" panose="020B0503020204020204" pitchFamily="34" charset="-122"/>
                    <a:ea typeface="微软雅黑" panose="020B0503020204020204" pitchFamily="34" charset="-122"/>
                  </a:rPr>
                  <a:t>(Gravity)</a:t>
                </a:r>
                <a:r>
                  <a:rPr lang="zh-CN" altLang="en-US" sz="2000" dirty="0">
                    <a:latin typeface="微软雅黑" panose="020B0503020204020204" pitchFamily="34" charset="-122"/>
                    <a:ea typeface="微软雅黑" panose="020B0503020204020204" pitchFamily="34" charset="-122"/>
                  </a:rPr>
                  <a:t>、碰撞力</a:t>
                </a:r>
                <a:r>
                  <a:rPr lang="en-US" altLang="zh-CN" sz="2000" dirty="0">
                    <a:latin typeface="微软雅黑" panose="020B0503020204020204" pitchFamily="34" charset="-122"/>
                    <a:ea typeface="微软雅黑" panose="020B0503020204020204" pitchFamily="34" charset="-122"/>
                  </a:rPr>
                  <a:t>(Collision)</a:t>
                </a:r>
                <a:r>
                  <a:rPr lang="zh-CN" altLang="en-US" sz="2000" dirty="0">
                    <a:latin typeface="微软雅黑" panose="020B0503020204020204" pitchFamily="34" charset="-122"/>
                    <a:ea typeface="微软雅黑" panose="020B0503020204020204" pitchFamily="34" charset="-122"/>
                  </a:rPr>
                  <a:t>、风力</a:t>
                </a:r>
                <a:r>
                  <a:rPr lang="en-US" altLang="zh-CN" sz="2000" dirty="0">
                    <a:latin typeface="微软雅黑" panose="020B0503020204020204" pitchFamily="34" charset="-122"/>
                    <a:ea typeface="微软雅黑" panose="020B0503020204020204" pitchFamily="34" charset="-122"/>
                  </a:rPr>
                  <a:t>(Wind)</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r>
                      <a:rPr lang="en-US" altLang="zh-CN" sz="2000" b="0" i="0"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𝑖𝑛𝑡𝑒𝑟𝑛𝑎𝑙</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𝐹</m:t>
                            </m:r>
                          </m:e>
                        </m:acc>
                      </m:e>
                      <m:sub>
                        <m:r>
                          <a:rPr lang="en-US" altLang="zh-CN" sz="2000" b="0" i="1" smtClean="0">
                            <a:latin typeface="Cambria Math" panose="02040503050406030204" pitchFamily="18" charset="0"/>
                          </a:rPr>
                          <m:t>𝑒𝑥𝑡𝑒𝑟𝑛𝑎𝑙</m:t>
                        </m:r>
                      </m:sub>
                    </m:sSub>
                  </m:oMath>
                </a14:m>
                <a:endParaRPr lang="en-US" altLang="zh-CN" sz="2000" b="0" dirty="0">
                  <a:latin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𝑣</m:t>
                            </m:r>
                          </m:e>
                        </m:acc>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4"/>
                <a:ext cx="10515600" cy="3619599"/>
              </a:xfrm>
              <a:blipFill>
                <a:blip r:embed="rId3"/>
                <a:stretch>
                  <a:fillRect l="-844" t="-13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Dynamics</a:t>
            </a:r>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Fluid</a:t>
            </a:r>
          </a:p>
        </p:txBody>
      </p:sp>
    </p:spTree>
    <p:extLst>
      <p:ext uri="{BB962C8B-B14F-4D97-AF65-F5344CB8AC3E}">
        <p14:creationId xmlns:p14="http://schemas.microsoft.com/office/powerpoint/2010/main" val="288403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只检测穿透引发碰撞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t>流体基础</a:t>
            </a:r>
            <a:endParaRPr kumimoji="1" lang="en-US" altLang="zh-CN" dirty="0"/>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2194911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3"/>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4"/>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9652A25-6C05-4943-9604-F76F0A56CF83}"/>
              </a:ext>
            </a:extLst>
          </p:cNvPr>
          <p:cNvSpPr/>
          <p:nvPr/>
        </p:nvSpPr>
        <p:spPr>
          <a:xfrm>
            <a:off x="9078882" y="2195572"/>
            <a:ext cx="2274918"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position correction</a:t>
            </a:r>
            <a:endParaRPr lang="zh-CN" altLang="en-US" dirty="0"/>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E59E7ABE-9209-924A-A5AE-6C3FADF15C35}"/>
              </a:ext>
            </a:extLst>
          </p:cNvPr>
          <p:cNvSpPr/>
          <p:nvPr/>
        </p:nvSpPr>
        <p:spPr>
          <a:xfrm>
            <a:off x="9127069" y="2186664"/>
            <a:ext cx="2218941" cy="369332"/>
          </a:xfrm>
          <a:prstGeom prst="rect">
            <a:avLst/>
          </a:prstGeom>
        </p:spPr>
        <p:txBody>
          <a:bodyPr wrap="none">
            <a:spAutoFit/>
          </a:bodyPr>
          <a:lstStyle/>
          <a:p>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zh-CN" altLang="en-US" dirty="0"/>
          </a:p>
        </p:txBody>
      </p:sp>
      <p:sp>
        <p:nvSpPr>
          <p:cNvPr id="24" name="内容占位符 2">
            <a:extLst>
              <a:ext uri="{FF2B5EF4-FFF2-40B4-BE49-F238E27FC236}">
                <a16:creationId xmlns:a16="http://schemas.microsoft.com/office/drawing/2014/main" id="{C29DC6F1-C429-7E45-B3C3-467B17E3B34A}"/>
              </a:ext>
            </a:extLst>
          </p:cNvPr>
          <p:cNvSpPr>
            <a:spLocks noGrp="1"/>
          </p:cNvSpPr>
          <p:nvPr>
            <p:ph idx="1"/>
          </p:nvPr>
        </p:nvSpPr>
        <p:spPr>
          <a:xfrm>
            <a:off x="838200" y="1825625"/>
            <a:ext cx="10515600" cy="4351338"/>
          </a:xfrm>
        </p:spPr>
        <p:txBody>
          <a:bodyPr/>
          <a:lstStyle/>
          <a:p>
            <a:r>
              <a:rPr lang="zh-CN" altLang="en-US" dirty="0"/>
              <a:t>例子：粒子和刚体发生接触</a:t>
            </a:r>
          </a:p>
        </p:txBody>
      </p:sp>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wipe(down)">
                                      <p:cBhvr>
                                        <p:cTn id="39" dur="500"/>
                                        <p:tgtEl>
                                          <p:spTgt spid="35"/>
                                        </p:tgtEl>
                                      </p:cBhvr>
                                    </p:animEffect>
                                  </p:childTnLst>
                                </p:cTn>
                              </p:par>
                            </p:childTnLst>
                          </p:cTn>
                        </p:par>
                        <p:par>
                          <p:cTn id="40" fill="hold">
                            <p:stCondLst>
                              <p:cond delay="15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barn(outVertical)">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4"/>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838200" y="1918852"/>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838200" y="1918852"/>
                <a:ext cx="7045597" cy="4351338"/>
              </a:xfrm>
              <a:blipFill>
                <a:blip r:embed="rId3"/>
                <a:stretch>
                  <a:fillRect l="-1441" t="-1458" r="-3964"/>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dirty="0">
                <a:solidFill>
                  <a:schemeClr val="accent3"/>
                </a:solidFill>
              </a:rPr>
              <a:t>基于力的流体模拟</a:t>
            </a:r>
            <a:endParaRPr kumimoji="1" lang="en-US" altLang="zh-CN" dirty="0">
              <a:solidFill>
                <a:schemeClr val="accent3"/>
              </a:solidFill>
            </a:endParaRPr>
          </a:p>
          <a:p>
            <a:r>
              <a:rPr kumimoji="1" lang="zh-CN" altLang="en-US" b="1" dirty="0">
                <a:solidFill>
                  <a:schemeClr val="accent1"/>
                </a:solidFill>
              </a:rPr>
              <a:t>基于约束的流体模拟</a:t>
            </a:r>
            <a:endParaRPr kumimoji="1" lang="en-US" altLang="zh-CN" b="1" dirty="0">
              <a:solidFill>
                <a:schemeClr val="accent1"/>
              </a:solidFill>
            </a:endParaRPr>
          </a:p>
          <a:p>
            <a:pPr lvl="1"/>
            <a:r>
              <a:rPr kumimoji="1" lang="en-US" altLang="zh-CN" dirty="0">
                <a:solidFill>
                  <a:schemeClr val="accent3"/>
                </a:solidFill>
              </a:rPr>
              <a:t>Position</a:t>
            </a:r>
            <a:r>
              <a:rPr kumimoji="1" lang="zh-CN" altLang="en-US" dirty="0">
                <a:solidFill>
                  <a:schemeClr val="accent3"/>
                </a:solidFill>
              </a:rPr>
              <a:t> </a:t>
            </a:r>
            <a:r>
              <a:rPr kumimoji="1" lang="en-US" altLang="zh-CN" dirty="0">
                <a:solidFill>
                  <a:schemeClr val="accent3"/>
                </a:solidFill>
              </a:rPr>
              <a:t>Based</a:t>
            </a:r>
            <a:r>
              <a:rPr kumimoji="1" lang="zh-CN" altLang="en-US" dirty="0">
                <a:solidFill>
                  <a:schemeClr val="accent3"/>
                </a:solidFill>
              </a:rPr>
              <a:t> </a:t>
            </a:r>
            <a:r>
              <a:rPr kumimoji="1" lang="en-US" altLang="zh-CN" dirty="0">
                <a:solidFill>
                  <a:schemeClr val="accent3"/>
                </a:solidFill>
              </a:rPr>
              <a:t>Dynamics</a:t>
            </a:r>
          </a:p>
          <a:p>
            <a:pPr lvl="1"/>
            <a:r>
              <a:rPr kumimoji="1" lang="en-US" altLang="zh-CN" b="1" dirty="0">
                <a:solidFill>
                  <a:schemeClr val="accent1"/>
                </a:solidFill>
              </a:rPr>
              <a:t>Position</a:t>
            </a:r>
            <a:r>
              <a:rPr kumimoji="1" lang="zh-CN" altLang="en-US" b="1" dirty="0">
                <a:solidFill>
                  <a:schemeClr val="accent1"/>
                </a:solidFill>
              </a:rPr>
              <a:t> </a:t>
            </a:r>
            <a:r>
              <a:rPr kumimoji="1" lang="en-US" altLang="zh-CN" b="1" dirty="0">
                <a:solidFill>
                  <a:schemeClr val="accent1"/>
                </a:solidFill>
              </a:rPr>
              <a:t>Based</a:t>
            </a:r>
            <a:r>
              <a:rPr kumimoji="1" lang="zh-CN" altLang="en-US" b="1" dirty="0">
                <a:solidFill>
                  <a:schemeClr val="accent1"/>
                </a:solidFill>
              </a:rPr>
              <a:t> </a:t>
            </a:r>
            <a:r>
              <a:rPr kumimoji="1" lang="en-US" altLang="zh-CN" b="1" dirty="0">
                <a:solidFill>
                  <a:schemeClr val="accent1"/>
                </a:solidFill>
              </a:rPr>
              <a:t>Fluid</a:t>
            </a:r>
          </a:p>
        </p:txBody>
      </p:sp>
    </p:spTree>
    <p:extLst>
      <p:ext uri="{BB962C8B-B14F-4D97-AF65-F5344CB8AC3E}">
        <p14:creationId xmlns:p14="http://schemas.microsoft.com/office/powerpoint/2010/main" val="233270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b="1" dirty="0">
                <a:solidFill>
                  <a:schemeClr val="accent1"/>
                </a:solidFill>
              </a:rPr>
              <a:t>流体基础</a:t>
            </a:r>
            <a:endParaRPr kumimoji="1" lang="en-US" altLang="zh-CN" b="1" dirty="0">
              <a:solidFill>
                <a:schemeClr val="accent1"/>
              </a:solidFill>
            </a:endParaRPr>
          </a:p>
          <a:p>
            <a:r>
              <a:rPr kumimoji="1" lang="zh-CN" altLang="en-US" dirty="0"/>
              <a:t>基于力的流体模拟</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6725844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3"/>
                <a:stretch>
                  <a:fillRect/>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8"/>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4"/>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5"/>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6"/>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4"/>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5"/>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6"/>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8"/>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9"/>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10"/>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2"/>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3"/>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lnSpcReduction="10000"/>
          </a:bodyPr>
          <a:lstStyle/>
          <a:p>
            <a:r>
              <a:rPr lang="en-US" altLang="zh-CN" dirty="0"/>
              <a:t>Unified particle physics for real-time applications (UPP)</a:t>
            </a:r>
          </a:p>
          <a:p>
            <a:r>
              <a:rPr lang="zh-CN" altLang="en-US" dirty="0"/>
              <a:t>欧拉网格法</a:t>
            </a:r>
            <a:endParaRPr lang="en-US" altLang="zh-CN" dirty="0"/>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3"/>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4"/>
              </a:rPr>
              <a:t>Macklin, Miles, et al. "Unified particle physics for real-time applications." ACM Transactions on Graphics (TOG) 33.4 (2014): 1-12.</a:t>
            </a:r>
            <a:endParaRPr lang="en-US" altLang="zh-CN" dirty="0"/>
          </a:p>
          <a:p>
            <a:r>
              <a:rPr lang="en-US" altLang="zh-CN" dirty="0">
                <a:hlinkClick r:id="rId5"/>
              </a:rPr>
              <a:t>https://zhuanlan.zhihu.com/p/48737753</a:t>
            </a:r>
            <a:endParaRPr lang="en-US" altLang="zh-CN" dirty="0"/>
          </a:p>
          <a:p>
            <a:r>
              <a:rPr lang="en-US" altLang="zh-CN" dirty="0">
                <a:hlinkClick r:id="rId6"/>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流体力学的核心方程</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适用于可压缩变粘度的粘性流体的运动方程</a:t>
            </a:r>
            <a:endParaRPr lang="en-US" altLang="zh-CN" dirty="0"/>
          </a:p>
          <a:p>
            <a:r>
              <a:rPr lang="zh-CN" altLang="en-US" dirty="0"/>
              <a:t>最普适的流体运动方程</a:t>
            </a:r>
            <a:endParaRPr lang="en-US" altLang="zh-CN"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1242427" y="3429000"/>
            <a:ext cx="7505063" cy="3244221"/>
          </a:xfrm>
          <a:prstGeom prst="rect">
            <a:avLst/>
          </a:prstGeom>
        </p:spPr>
      </p:pic>
    </p:spTree>
    <p:extLst>
      <p:ext uri="{BB962C8B-B14F-4D97-AF65-F5344CB8AC3E}">
        <p14:creationId xmlns:p14="http://schemas.microsoft.com/office/powerpoint/2010/main" val="3592205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zh-CN" altLang="en-US" dirty="0"/>
              <a:t>向量微分基础</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a:xfrm>
                <a:off x="838200" y="1825624"/>
                <a:ext cx="10515600" cy="4483695"/>
              </a:xfrm>
            </p:spPr>
            <p:txBody>
              <a:bodyPr>
                <a:normAutofit fontScale="70000" lnSpcReduction="20000"/>
              </a:bodyPr>
              <a:lstStyle/>
              <a:p>
                <a:r>
                  <a:rPr lang="zh-CN" altLang="en-US" dirty="0">
                    <a:latin typeface="微软雅黑" panose="020B0503020204020204" pitchFamily="34" charset="-122"/>
                    <a:ea typeface="微软雅黑" panose="020B0503020204020204" pitchFamily="34" charset="-122"/>
                  </a:rPr>
                  <a:t>向量微分算子 </a:t>
                </a: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a14:m>
                <a:endParaRPr lang="en-US" altLang="zh-CN" dirty="0"/>
              </a:p>
              <a:p>
                <a:r>
                  <a:rPr lang="zh-CN" altLang="en-US" dirty="0">
                    <a:latin typeface="微软雅黑" panose="020B0503020204020204" pitchFamily="34" charset="-122"/>
                    <a:ea typeface="微软雅黑" panose="020B0503020204020204" pitchFamily="34" charset="-122"/>
                  </a:rPr>
                  <a:t>梯度（</a:t>
                </a:r>
                <a:r>
                  <a:rPr lang="en-US" altLang="zh-CN" dirty="0">
                    <a:latin typeface="微软雅黑" panose="020B0503020204020204" pitchFamily="34" charset="-122"/>
                    <a:ea typeface="微软雅黑" panose="020B0503020204020204" pitchFamily="34" charset="-122"/>
                  </a:rPr>
                  <a:t>Gradient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zh-CN" altLang="en-US" dirty="0"/>
                  <a:t>数学表达：</a:t>
                </a:r>
                <a14:m>
                  <m:oMath xmlns:m="http://schemas.openxmlformats.org/officeDocument/2006/math">
                    <m:r>
                      <a:rPr lang="en-US" altLang="zh-CN" i="1">
                        <a:latin typeface="Cambria Math" panose="02040503050406030204" pitchFamily="18" charset="0"/>
                      </a:rPr>
                      <m:t>𝑔𝑟𝑎𝑑</m:t>
                    </m:r>
                    <m:r>
                      <a:rPr lang="en-US" altLang="zh-CN" i="1">
                        <a:latin typeface="Cambria Math" panose="02040503050406030204" pitchFamily="18" charset="0"/>
                      </a:rPr>
                      <m:t> </m:t>
                    </m:r>
                    <m:r>
                      <a:rPr lang="en-US" altLang="zh-CN" i="1">
                        <a:latin typeface="Cambria Math" panose="02040503050406030204" pitchFamily="18" charset="0"/>
                      </a:rPr>
                      <m:t>𝑓</m:t>
                    </m:r>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oMath>
                </a14:m>
                <a:endParaRPr lang="en-US" altLang="zh-CN" dirty="0"/>
              </a:p>
              <a:p>
                <a:pPr lvl="1"/>
                <a:r>
                  <a:rPr lang="zh-CN" altLang="en-US" dirty="0"/>
                  <a:t>物理意义：沿梯度方向的</a:t>
                </a:r>
                <a:r>
                  <a:rPr lang="zh-CN" altLang="en-US" dirty="0">
                    <a:solidFill>
                      <a:srgbClr val="C00000"/>
                    </a:solidFill>
                  </a:rPr>
                  <a:t>方向导数最大</a:t>
                </a:r>
                <a:endParaRPr lang="en-US" altLang="zh-CN" dirty="0">
                  <a:solidFill>
                    <a:srgbClr val="C00000"/>
                  </a:solidFill>
                </a:endParaRPr>
              </a:p>
              <a:p>
                <a:pPr lvl="1"/>
                <a:r>
                  <a:rPr lang="zh-CN" altLang="en-US" dirty="0"/>
                  <a:t>性质：梯度方向和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p>
              <a:p>
                <a:r>
                  <a:rPr lang="zh-CN" altLang="en-US" dirty="0">
                    <a:latin typeface="微软雅黑" panose="020B0503020204020204" pitchFamily="34" charset="-122"/>
                    <a:ea typeface="微软雅黑" panose="020B0503020204020204" pitchFamily="34" charset="-122"/>
                  </a:rPr>
                  <a:t>散度（</a:t>
                </a:r>
                <a:r>
                  <a:rPr lang="en-US" altLang="zh-CN" dirty="0">
                    <a:latin typeface="微软雅黑" panose="020B0503020204020204" pitchFamily="34" charset="-122"/>
                    <a:ea typeface="微软雅黑" panose="020B0503020204020204" pitchFamily="34" charset="-122"/>
                  </a:rPr>
                  <a:t>Divergence</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𝐴</m:t>
                    </m:r>
                  </m:oMath>
                </a14:m>
                <a:endParaRPr lang="en-US" altLang="zh-CN" dirty="0"/>
              </a:p>
              <a:p>
                <a:pPr lvl="1"/>
                <a:r>
                  <a:rPr lang="zh-CN" altLang="en-US" dirty="0"/>
                  <a:t>表示向量场的</a:t>
                </a:r>
                <a:r>
                  <a:rPr lang="zh-CN" altLang="en-US" dirty="0">
                    <a:solidFill>
                      <a:srgbClr val="C00000"/>
                    </a:solidFill>
                  </a:rPr>
                  <a:t>发散程度</a:t>
                </a:r>
                <a:endParaRPr lang="en-US" altLang="zh-CN" dirty="0">
                  <a:solidFill>
                    <a:srgbClr val="C00000"/>
                  </a:solidFill>
                </a:endParaRPr>
              </a:p>
              <a:p>
                <a:r>
                  <a:rPr lang="zh-CN" altLang="en-US" dirty="0">
                    <a:latin typeface="微软雅黑" panose="020B0503020204020204" pitchFamily="34" charset="-122"/>
                    <a:ea typeface="微软雅黑" panose="020B0503020204020204" pitchFamily="34" charset="-122"/>
                  </a:rPr>
                  <a:t>拉普拉斯算子（</a:t>
                </a:r>
                <a:r>
                  <a:rPr lang="en-US" altLang="zh-CN" dirty="0">
                    <a:latin typeface="微软雅黑" panose="020B0503020204020204" pitchFamily="34" charset="-122"/>
                    <a:ea typeface="微软雅黑" panose="020B0503020204020204" pitchFamily="34" charset="-122"/>
                  </a:rPr>
                  <a:t>Laplacian</a:t>
                </a:r>
                <a:r>
                  <a:rPr lang="zh-CN" altLang="en-US" dirty="0">
                    <a:latin typeface="微软雅黑" panose="020B0503020204020204" pitchFamily="34" charset="-122"/>
                    <a:ea typeface="微软雅黑" panose="020B0503020204020204" pitchFamily="34" charset="-122"/>
                  </a:rPr>
                  <a:t>）</a:t>
                </a:r>
                <a:endParaRPr lang="en-US" altLang="zh-CN" i="1" dirty="0">
                  <a:latin typeface="微软雅黑" panose="020B0503020204020204" pitchFamily="34" charset="-122"/>
                  <a:ea typeface="微软雅黑" panose="020B0503020204020204" pitchFamily="34" charset="-122"/>
                </a:endParaRPr>
              </a:p>
              <a:p>
                <a:pPr lvl="1"/>
                <a:r>
                  <a:rPr lang="zh-CN" altLang="en-US" dirty="0">
                    <a:ea typeface="Cambria Math" panose="02040503050406030204" pitchFamily="18" charset="0"/>
                  </a:rPr>
                  <a:t>数学表达</a:t>
                </a:r>
                <a:r>
                  <a:rPr lang="zh-CN" altLang="en-US" dirty="0"/>
                  <a:t>：</a:t>
                </a:r>
                <a:r>
                  <a:rPr lang="en-US" altLang="zh-CN" dirty="0">
                    <a:solidFill>
                      <a:srgbClr val="C00000"/>
                    </a:solidFill>
                    <a:ea typeface="Cambria Math" panose="02040503050406030204" pitchFamily="18" charset="0"/>
                  </a:rPr>
                  <a:t> </a:t>
                </a:r>
                <a14:m>
                  <m:oMath xmlns:m="http://schemas.openxmlformats.org/officeDocument/2006/math">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𝑦</m:t>
                            </m:r>
                          </m:e>
                          <m:sup>
                            <m:r>
                              <a:rPr lang="en-US" altLang="zh-CN" i="1">
                                <a:latin typeface="Cambria Math" panose="02040503050406030204" pitchFamily="18" charset="0"/>
                              </a:rPr>
                              <m:t>2</m:t>
                            </m:r>
                          </m:sup>
                        </m:sSup>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𝑢</m:t>
                        </m:r>
                      </m:num>
                      <m:den>
                        <m:r>
                          <a:rPr lang="zh-CN" altLang="en-US"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𝑧</m:t>
                            </m:r>
                          </m:e>
                          <m:sup>
                            <m:r>
                              <a:rPr lang="en-US" altLang="zh-CN" i="1">
                                <a:latin typeface="Cambria Math" panose="02040503050406030204" pitchFamily="18" charset="0"/>
                              </a:rPr>
                              <m:t>2</m:t>
                            </m:r>
                          </m:sup>
                        </m:sSup>
                      </m:den>
                    </m:f>
                    <m:r>
                      <m:rPr>
                        <m:nor/>
                      </m:rPr>
                      <a:rPr lang="en-US" altLang="zh-CN" dirty="0"/>
                      <m:t>= </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𝑢</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a:latin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𝑢</m:t>
                    </m:r>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ea typeface="Cambria Math" panose="02040503050406030204" pitchFamily="18" charset="0"/>
                          </a:rPr>
                          <m:t>2</m:t>
                        </m:r>
                      </m:sup>
                    </m:sSup>
                    <m:r>
                      <a:rPr lang="en-US" altLang="zh-CN" i="1">
                        <a:solidFill>
                          <a:srgbClr val="C00000"/>
                        </a:solidFill>
                        <a:latin typeface="Cambria Math" panose="02040503050406030204" pitchFamily="18" charset="0"/>
                        <a:ea typeface="Cambria Math" panose="02040503050406030204" pitchFamily="18" charset="0"/>
                      </a:rPr>
                      <m:t>𝑢</m:t>
                    </m:r>
                  </m:oMath>
                </a14:m>
                <a:endParaRPr lang="en-US" altLang="zh-CN" dirty="0"/>
              </a:p>
              <a:p>
                <a:pPr lvl="1"/>
                <a:r>
                  <a:rPr lang="zh-CN" altLang="en-US" dirty="0"/>
                  <a:t>物理意义：函数在某一点</a:t>
                </a:r>
                <a:r>
                  <a:rPr lang="zh-CN" altLang="en-US" dirty="0">
                    <a:solidFill>
                      <a:srgbClr val="C00000"/>
                    </a:solidFill>
                  </a:rPr>
                  <a:t>周围的平均值</a:t>
                </a:r>
                <a:r>
                  <a:rPr lang="zh-CN" altLang="en-US" dirty="0"/>
                  <a:t>与该点的函数值的差</a:t>
                </a:r>
                <a:endParaRPr lang="en-US" altLang="zh-CN" dirty="0"/>
              </a:p>
              <a:p>
                <a:pPr lvl="1"/>
                <a:r>
                  <a:rPr lang="zh-CN" altLang="en-US" dirty="0"/>
                  <a:t>梯度的散度</a:t>
                </a:r>
                <a:endParaRPr lang="en-US" altLang="zh-CN" dirty="0"/>
              </a:p>
              <a:p>
                <a:pPr lvl="1"/>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xfrm>
                <a:off x="838200" y="1825624"/>
                <a:ext cx="10515600" cy="4483695"/>
              </a:xfrm>
              <a:blipFill>
                <a:blip r:embed="rId3"/>
                <a:stretch>
                  <a:fillRect l="-522" t="-67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C22F6C0-E6FA-4EFA-A7EB-C9119F6B2C6A}"/>
              </a:ext>
            </a:extLst>
          </p:cNvPr>
          <p:cNvPicPr>
            <a:picLocks noChangeAspect="1"/>
          </p:cNvPicPr>
          <p:nvPr/>
        </p:nvPicPr>
        <p:blipFill>
          <a:blip r:embed="rId4"/>
          <a:stretch>
            <a:fillRect/>
          </a:stretch>
        </p:blipFill>
        <p:spPr>
          <a:xfrm>
            <a:off x="7767422" y="1828147"/>
            <a:ext cx="3586378" cy="2236800"/>
          </a:xfrm>
          <a:prstGeom prst="rect">
            <a:avLst/>
          </a:prstGeom>
        </p:spPr>
      </p:pic>
    </p:spTree>
    <p:extLst>
      <p:ext uri="{BB962C8B-B14F-4D97-AF65-F5344CB8AC3E}">
        <p14:creationId xmlns:p14="http://schemas.microsoft.com/office/powerpoint/2010/main" val="320179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a:bodyPr>
          <a:lstStyle/>
          <a:p>
            <a:r>
              <a:rPr kumimoji="1" lang="zh-CN" altLang="en-US" dirty="0">
                <a:solidFill>
                  <a:schemeClr val="accent3"/>
                </a:solidFill>
              </a:rPr>
              <a:t>流体基础</a:t>
            </a:r>
            <a:endParaRPr kumimoji="1" lang="en-US" altLang="zh-CN" dirty="0">
              <a:solidFill>
                <a:schemeClr val="accent3"/>
              </a:solidFill>
            </a:endParaRPr>
          </a:p>
          <a:p>
            <a:r>
              <a:rPr kumimoji="1" lang="zh-CN" altLang="en-US" b="1" dirty="0">
                <a:solidFill>
                  <a:schemeClr val="accent1"/>
                </a:solidFill>
              </a:rPr>
              <a:t>基于力的流体模拟</a:t>
            </a:r>
            <a:endParaRPr kumimoji="1" lang="en-US" altLang="zh-CN" b="1" dirty="0">
              <a:solidFill>
                <a:schemeClr val="accent1"/>
              </a:solidFill>
            </a:endParaRPr>
          </a:p>
          <a:p>
            <a:pPr lvl="1"/>
            <a:r>
              <a:rPr kumimoji="1" lang="en-US" altLang="zh-CN" b="1" dirty="0">
                <a:solidFill>
                  <a:schemeClr val="accent1"/>
                </a:solidFill>
              </a:rPr>
              <a:t>NS</a:t>
            </a:r>
            <a:r>
              <a:rPr kumimoji="1" lang="zh-CN" altLang="en-US" b="1" dirty="0">
                <a:solidFill>
                  <a:schemeClr val="accent1"/>
                </a:solidFill>
              </a:rPr>
              <a:t>方程的推导</a:t>
            </a:r>
            <a:endParaRPr kumimoji="1" lang="en-US" altLang="zh-CN" b="1" dirty="0">
              <a:solidFill>
                <a:schemeClr val="accent1"/>
              </a:solidFill>
            </a:endParaRPr>
          </a:p>
          <a:p>
            <a:pPr lvl="1"/>
            <a:r>
              <a:rPr kumimoji="1" lang="en-US" altLang="zh-CN" dirty="0"/>
              <a:t>NS</a:t>
            </a:r>
            <a:r>
              <a:rPr kumimoji="1" lang="zh-CN" altLang="en-US" dirty="0"/>
              <a:t>方程求解</a:t>
            </a:r>
            <a:endParaRPr kumimoji="1" lang="en-US" altLang="zh-CN" dirty="0"/>
          </a:p>
          <a:p>
            <a:r>
              <a:rPr kumimoji="1" lang="zh-CN" altLang="en-US" dirty="0"/>
              <a:t>基于约束的流体模拟</a:t>
            </a:r>
            <a:endParaRPr kumimoji="1" lang="en-US" altLang="zh-CN" dirty="0"/>
          </a:p>
        </p:txBody>
      </p:sp>
    </p:spTree>
    <p:extLst>
      <p:ext uri="{BB962C8B-B14F-4D97-AF65-F5344CB8AC3E}">
        <p14:creationId xmlns:p14="http://schemas.microsoft.com/office/powerpoint/2010/main" val="108501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两种视角</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𝐷</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en-US" altLang="zh-CN" i="1">
                              <a:solidFill>
                                <a:schemeClr val="tx1"/>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dirty="0"/>
              </a:p>
              <a:p>
                <a:pPr marL="457200" lvl="1" indent="0">
                  <a:buNone/>
                </a:pPr>
                <a:r>
                  <a:rPr lang="zh-CN" altLang="en-US" dirty="0">
                    <a:latin typeface="Cambria Math" panose="02040503050406030204" pitchFamily="18" charset="0"/>
                  </a:rPr>
                  <a:t>动量方程</a:t>
                </a:r>
                <a:endParaRPr lang="en-US" altLang="zh-C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pPr marL="457200" lvl="1" indent="0">
                  <a:buNone/>
                </a:pPr>
                <a:r>
                  <a:rPr lang="zh-CN" altLang="en-US" dirty="0">
                    <a:latin typeface="Cambria Math" panose="02040503050406030204" pitchFamily="18" charset="0"/>
                  </a:rPr>
                  <a:t>质量守恒方程</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=0</m:t>
                      </m:r>
                    </m:oMath>
                  </m:oMathPara>
                </a14:m>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7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5E3F685-33D4-4CA0-9FF4-05D833625202}"/>
                  </a:ext>
                </a:extLst>
              </p:cNvPr>
              <p:cNvSpPr/>
              <p:nvPr/>
            </p:nvSpPr>
            <p:spPr>
              <a:xfrm>
                <a:off x="8863778" y="2204864"/>
                <a:ext cx="2490022" cy="2031325"/>
              </a:xfrm>
              <a:prstGeom prst="rect">
                <a:avLst/>
              </a:prstGeom>
              <a:noFill/>
              <a:ln w="12700"/>
            </p:spPr>
            <p:style>
              <a:lnRef idx="1">
                <a:schemeClr val="accent6"/>
              </a:lnRef>
              <a:fillRef idx="2">
                <a:schemeClr val="accent6"/>
              </a:fillRef>
              <a:effectRef idx="1">
                <a:schemeClr val="accent6"/>
              </a:effectRef>
              <a:fontRef idx="minor">
                <a:schemeClr val="dk1"/>
              </a:fontRef>
            </p:style>
            <p:txBody>
              <a:bodyPr wrap="square">
                <a:spAutoFit/>
              </a:bodyPr>
              <a:lstStyle/>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6" name="矩形 5">
                <a:extLst>
                  <a:ext uri="{FF2B5EF4-FFF2-40B4-BE49-F238E27FC236}">
                    <a16:creationId xmlns:a16="http://schemas.microsoft.com/office/drawing/2014/main" id="{D5E3F685-33D4-4CA0-9FF4-05D833625202}"/>
                  </a:ext>
                </a:extLst>
              </p:cNvPr>
              <p:cNvSpPr>
                <a:spLocks noRot="1" noChangeAspect="1" noMove="1" noResize="1" noEditPoints="1" noAdjustHandles="1" noChangeArrowheads="1" noChangeShapeType="1" noTextEdit="1"/>
              </p:cNvSpPr>
              <p:nvPr/>
            </p:nvSpPr>
            <p:spPr>
              <a:xfrm>
                <a:off x="8863778" y="2204864"/>
                <a:ext cx="2490022" cy="2031325"/>
              </a:xfrm>
              <a:prstGeom prst="rect">
                <a:avLst/>
              </a:prstGeom>
              <a:blipFill>
                <a:blip r:embed="rId4"/>
                <a:stretch>
                  <a:fillRect l="-1217" t="-1493" r="-243" b="-35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39447001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31673</TotalTime>
  <Words>2363</Words>
  <Application>Microsoft Office PowerPoint</Application>
  <PresentationFormat>宽屏</PresentationFormat>
  <Paragraphs>476</Paragraphs>
  <Slides>47</Slides>
  <Notes>46</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47</vt:i4>
      </vt:variant>
    </vt:vector>
  </HeadingPairs>
  <TitlesOfParts>
    <vt:vector size="55" baseType="lpstr">
      <vt:lpstr>等线</vt:lpstr>
      <vt:lpstr>微软雅黑</vt:lpstr>
      <vt:lpstr>微软雅黑 Light</vt:lpstr>
      <vt:lpstr>Arial</vt:lpstr>
      <vt:lpstr>Cambria Math</vt:lpstr>
      <vt:lpstr>Wingdings</vt:lpstr>
      <vt:lpstr>Office 主题​​</vt:lpstr>
      <vt:lpstr>自定义设计方案</vt:lpstr>
      <vt:lpstr>基于物理的流体模拟入门</vt:lpstr>
      <vt:lpstr>Flex Demo</vt:lpstr>
      <vt:lpstr>目录</vt:lpstr>
      <vt:lpstr>目录</vt:lpstr>
      <vt:lpstr>观察流体——两种不同的视角</vt:lpstr>
      <vt:lpstr>流体力学的核心方程——NS方程</vt:lpstr>
      <vt:lpstr>向量微分基础</vt:lpstr>
      <vt:lpstr>目录</vt:lpstr>
      <vt:lpstr>NS 方程——两种视角</vt:lpstr>
      <vt:lpstr>NS 方程——动量方程</vt:lpstr>
      <vt:lpstr>目录</vt:lpstr>
      <vt:lpstr>NS 方程求解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目录</vt:lpstr>
      <vt:lpstr>基于力的动力学</vt:lpstr>
      <vt:lpstr>基于力的动力学的缺陷</vt:lpstr>
      <vt:lpstr>目录</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目录</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T117209</cp:lastModifiedBy>
  <cp:revision>729</cp:revision>
  <dcterms:created xsi:type="dcterms:W3CDTF">2021-05-31T06:56:37Z</dcterms:created>
  <dcterms:modified xsi:type="dcterms:W3CDTF">2021-07-06T11:31:12Z</dcterms:modified>
</cp:coreProperties>
</file>